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4"/>
  </p:sldMasterIdLst>
  <p:notesMasterIdLst>
    <p:notesMasterId r:id="rId12"/>
  </p:notesMasterIdLst>
  <p:sldIdLst>
    <p:sldId id="256" r:id="rId5"/>
    <p:sldId id="257" r:id="rId6"/>
    <p:sldId id="258" r:id="rId7"/>
    <p:sldId id="259" r:id="rId8"/>
    <p:sldId id="260" r:id="rId9"/>
    <p:sldId id="261" r:id="rId10"/>
    <p:sldId id="26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6" d="100"/>
          <a:sy n="66" d="100"/>
        </p:scale>
        <p:origin x="8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pson, Stacy" userId="7f67ec22-d81d-46a0-94de-250a5d7006b3" providerId="ADAL" clId="{39A37EB2-68F3-4E8E-9018-96A5379FE129}"/>
    <pc:docChg chg="custSel modSld">
      <pc:chgData name="Thompson, Stacy" userId="7f67ec22-d81d-46a0-94de-250a5d7006b3" providerId="ADAL" clId="{39A37EB2-68F3-4E8E-9018-96A5379FE129}" dt="2022-01-11T14:23:45.059" v="38" actId="6549"/>
      <pc:docMkLst>
        <pc:docMk/>
      </pc:docMkLst>
      <pc:sldChg chg="delSp modSp">
        <pc:chgData name="Thompson, Stacy" userId="7f67ec22-d81d-46a0-94de-250a5d7006b3" providerId="ADAL" clId="{39A37EB2-68F3-4E8E-9018-96A5379FE129}" dt="2022-01-11T14:23:30.704" v="37" actId="478"/>
        <pc:sldMkLst>
          <pc:docMk/>
          <pc:sldMk cId="3520430743" sldId="256"/>
        </pc:sldMkLst>
        <pc:spChg chg="mod">
          <ac:chgData name="Thompson, Stacy" userId="7f67ec22-d81d-46a0-94de-250a5d7006b3" providerId="ADAL" clId="{39A37EB2-68F3-4E8E-9018-96A5379FE129}" dt="2022-01-11T14:23:29.353" v="36" actId="20577"/>
          <ac:spMkLst>
            <pc:docMk/>
            <pc:sldMk cId="3520430743" sldId="256"/>
            <ac:spMk id="5" creationId="{727E980C-AD92-4493-A9DA-AD5F50E151DE}"/>
          </ac:spMkLst>
        </pc:spChg>
        <pc:picChg chg="del">
          <ac:chgData name="Thompson, Stacy" userId="7f67ec22-d81d-46a0-94de-250a5d7006b3" providerId="ADAL" clId="{39A37EB2-68F3-4E8E-9018-96A5379FE129}" dt="2022-01-11T14:23:30.704" v="37" actId="478"/>
          <ac:picMkLst>
            <pc:docMk/>
            <pc:sldMk cId="3520430743" sldId="256"/>
            <ac:picMk id="2052" creationId="{D4A41812-D46C-442E-B5D3-BD5460322B07}"/>
          </ac:picMkLst>
        </pc:picChg>
      </pc:sldChg>
      <pc:sldChg chg="modSp">
        <pc:chgData name="Thompson, Stacy" userId="7f67ec22-d81d-46a0-94de-250a5d7006b3" providerId="ADAL" clId="{39A37EB2-68F3-4E8E-9018-96A5379FE129}" dt="2022-01-11T14:23:45.059" v="38" actId="6549"/>
        <pc:sldMkLst>
          <pc:docMk/>
          <pc:sldMk cId="1161123462" sldId="258"/>
        </pc:sldMkLst>
        <pc:spChg chg="mod">
          <ac:chgData name="Thompson, Stacy" userId="7f67ec22-d81d-46a0-94de-250a5d7006b3" providerId="ADAL" clId="{39A37EB2-68F3-4E8E-9018-96A5379FE129}" dt="2022-01-11T14:23:45.059" v="38" actId="6549"/>
          <ac:spMkLst>
            <pc:docMk/>
            <pc:sldMk cId="1161123462" sldId="258"/>
            <ac:spMk id="3" creationId="{F8E50609-7D18-4C57-87BE-A8413FA2D2C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622DD9-2C63-4B6D-AA7E-866C7421371E}" type="datetimeFigureOut">
              <a:rPr lang="en-US" smtClean="0"/>
              <a:t>1/11/2022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681B14-41F5-4169-8D8B-2CEDCB95E0C9}" type="slidenum">
              <a:rPr lang="en-US" smtClean="0"/>
              <a:t>‹#›</a:t>
            </a:fld>
            <a:endParaRPr lang="en-US"/>
          </a:p>
        </p:txBody>
      </p:sp>
    </p:spTree>
    <p:extLst>
      <p:ext uri="{BB962C8B-B14F-4D97-AF65-F5344CB8AC3E}">
        <p14:creationId xmlns:p14="http://schemas.microsoft.com/office/powerpoint/2010/main" val="2579170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https://media.npr.org/assets/news/2018/11/teaching-podcasting_FULL-VERSION.pdf </a:t>
            </a:r>
          </a:p>
        </p:txBody>
      </p:sp>
      <p:sp>
        <p:nvSpPr>
          <p:cNvPr id="4" name="Slide Number Placeholder 3"/>
          <p:cNvSpPr>
            <a:spLocks noGrp="1"/>
          </p:cNvSpPr>
          <p:nvPr>
            <p:ph type="sldNum" sz="quarter" idx="5"/>
          </p:nvPr>
        </p:nvSpPr>
        <p:spPr/>
        <p:txBody>
          <a:bodyPr/>
          <a:lstStyle/>
          <a:p>
            <a:fld id="{89681B14-41F5-4169-8D8B-2CEDCB95E0C9}" type="slidenum">
              <a:rPr lang="en-US" smtClean="0"/>
              <a:t>7</a:t>
            </a:fld>
            <a:endParaRPr lang="en-US"/>
          </a:p>
        </p:txBody>
      </p:sp>
    </p:spTree>
    <p:extLst>
      <p:ext uri="{BB962C8B-B14F-4D97-AF65-F5344CB8AC3E}">
        <p14:creationId xmlns:p14="http://schemas.microsoft.com/office/powerpoint/2010/main" val="4183238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1/11/2022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1/11/2022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1/11/2022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1/11/2022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1/11/2022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1/11/2022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Ref idx="1001">
        <a:schemeClr val="bg2"/>
      </p:bgRef>
    </p:bg>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1/11/2022</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tx1">
              <a:lumMod val="8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1/11/2022</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chemeClr val="bg2">
              <a:lumMod val="60000"/>
              <a:lumOff val="40000"/>
              <a:alpha val="15000"/>
            </a:schemeClr>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1/11/2022</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npr.org/podcasts/organizations/1" TargetMode="External"/><Relationship Id="rId2" Type="http://schemas.openxmlformats.org/officeDocument/2006/relationships/hyperlink" Target="https://www.iheart.com/podcast/stuff-you-missed-in-history-cl-2112450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floridamemory.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8481C0-4FB9-4504-8C87-85DA9AA97758}"/>
              </a:ext>
            </a:extLst>
          </p:cNvPr>
          <p:cNvSpPr>
            <a:spLocks noGrp="1"/>
          </p:cNvSpPr>
          <p:nvPr>
            <p:ph type="title"/>
          </p:nvPr>
        </p:nvSpPr>
        <p:spPr/>
        <p:txBody>
          <a:bodyPr/>
          <a:lstStyle/>
          <a:p>
            <a:r>
              <a:rPr lang="en-US" dirty="0"/>
              <a:t>Black History Month Podcast</a:t>
            </a:r>
          </a:p>
        </p:txBody>
      </p:sp>
      <p:sp>
        <p:nvSpPr>
          <p:cNvPr id="5" name="Content Placeholder 4">
            <a:extLst>
              <a:ext uri="{FF2B5EF4-FFF2-40B4-BE49-F238E27FC236}">
                <a16:creationId xmlns:a16="http://schemas.microsoft.com/office/drawing/2014/main" id="{727E980C-AD92-4493-A9DA-AD5F50E151DE}"/>
              </a:ext>
            </a:extLst>
          </p:cNvPr>
          <p:cNvSpPr>
            <a:spLocks noGrp="1"/>
          </p:cNvSpPr>
          <p:nvPr>
            <p:ph idx="1"/>
          </p:nvPr>
        </p:nvSpPr>
        <p:spPr/>
        <p:txBody>
          <a:bodyPr/>
          <a:lstStyle/>
          <a:p>
            <a:r>
              <a:rPr lang="en-US" dirty="0"/>
              <a:t>In student chosen pairs or individuals, students will research, create a story, and share through a student made podcast.</a:t>
            </a:r>
          </a:p>
          <a:p>
            <a:r>
              <a:rPr lang="en-US" dirty="0"/>
              <a:t>Topics are Tallahassee History</a:t>
            </a:r>
          </a:p>
          <a:p>
            <a:r>
              <a:rPr lang="en-US" dirty="0"/>
              <a:t>These Podcasts will be shared at a Florida History Museum in February on the media center website</a:t>
            </a:r>
          </a:p>
        </p:txBody>
      </p:sp>
      <p:pic>
        <p:nvPicPr>
          <p:cNvPr id="2050" name="Picture 2" descr="How I podcast | TechCrunch">
            <a:extLst>
              <a:ext uri="{FF2B5EF4-FFF2-40B4-BE49-F238E27FC236}">
                <a16:creationId xmlns:a16="http://schemas.microsoft.com/office/drawing/2014/main" id="{3894821F-8CC6-49A7-BC63-E831BB90437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0253" r="31997"/>
          <a:stretch/>
        </p:blipFill>
        <p:spPr bwMode="auto">
          <a:xfrm flipH="1">
            <a:off x="10160000" y="727529"/>
            <a:ext cx="1524000" cy="21447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0430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E30D6-5282-49FB-B2A4-49D1C74B305E}"/>
              </a:ext>
            </a:extLst>
          </p:cNvPr>
          <p:cNvSpPr>
            <a:spLocks noGrp="1"/>
          </p:cNvSpPr>
          <p:nvPr>
            <p:ph type="title"/>
          </p:nvPr>
        </p:nvSpPr>
        <p:spPr/>
        <p:txBody>
          <a:bodyPr/>
          <a:lstStyle/>
          <a:p>
            <a:r>
              <a:rPr lang="en-US" dirty="0"/>
              <a:t>Podcast Discussion</a:t>
            </a:r>
          </a:p>
        </p:txBody>
      </p:sp>
      <p:sp>
        <p:nvSpPr>
          <p:cNvPr id="3" name="Content Placeholder 2">
            <a:extLst>
              <a:ext uri="{FF2B5EF4-FFF2-40B4-BE49-F238E27FC236}">
                <a16:creationId xmlns:a16="http://schemas.microsoft.com/office/drawing/2014/main" id="{2E566C85-9968-4A11-9DCD-A35BD311ADA4}"/>
              </a:ext>
            </a:extLst>
          </p:cNvPr>
          <p:cNvSpPr>
            <a:spLocks noGrp="1"/>
          </p:cNvSpPr>
          <p:nvPr>
            <p:ph idx="1"/>
          </p:nvPr>
        </p:nvSpPr>
        <p:spPr/>
        <p:txBody>
          <a:bodyPr/>
          <a:lstStyle/>
          <a:p>
            <a:r>
              <a:rPr lang="en-US" dirty="0"/>
              <a:t>What’s a podcast?</a:t>
            </a:r>
          </a:p>
          <a:p>
            <a:r>
              <a:rPr lang="en-US" dirty="0"/>
              <a:t>What are podcasts about? </a:t>
            </a:r>
          </a:p>
          <a:p>
            <a:r>
              <a:rPr lang="en-US" dirty="0"/>
              <a:t>Where can you hear podcasts? </a:t>
            </a:r>
          </a:p>
          <a:p>
            <a:r>
              <a:rPr lang="en-US" dirty="0"/>
              <a:t>Why would YOU listen to a podcast? </a:t>
            </a:r>
          </a:p>
          <a:p>
            <a:r>
              <a:rPr lang="en-US" dirty="0"/>
              <a:t>What’s makes a podcaster different from a YouTuber? </a:t>
            </a:r>
          </a:p>
          <a:p>
            <a:r>
              <a:rPr lang="en-US" dirty="0"/>
              <a:t>How does it change the way you tell a story when you’re on the phone? How does it change the way you listen when you can’t see someone? </a:t>
            </a:r>
          </a:p>
        </p:txBody>
      </p:sp>
    </p:spTree>
    <p:extLst>
      <p:ext uri="{BB962C8B-B14F-4D97-AF65-F5344CB8AC3E}">
        <p14:creationId xmlns:p14="http://schemas.microsoft.com/office/powerpoint/2010/main" val="3989080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69DC3-9116-4BC8-A037-51F5B6113FC6}"/>
              </a:ext>
            </a:extLst>
          </p:cNvPr>
          <p:cNvSpPr>
            <a:spLocks noGrp="1"/>
          </p:cNvSpPr>
          <p:nvPr>
            <p:ph type="title"/>
          </p:nvPr>
        </p:nvSpPr>
        <p:spPr/>
        <p:txBody>
          <a:bodyPr/>
          <a:lstStyle/>
          <a:p>
            <a:r>
              <a:rPr lang="en-US" dirty="0"/>
              <a:t>Sample podcasts</a:t>
            </a:r>
          </a:p>
        </p:txBody>
      </p:sp>
      <p:sp>
        <p:nvSpPr>
          <p:cNvPr id="3" name="Content Placeholder 2">
            <a:extLst>
              <a:ext uri="{FF2B5EF4-FFF2-40B4-BE49-F238E27FC236}">
                <a16:creationId xmlns:a16="http://schemas.microsoft.com/office/drawing/2014/main" id="{F8E50609-7D18-4C57-87BE-A8413FA2D2C0}"/>
              </a:ext>
            </a:extLst>
          </p:cNvPr>
          <p:cNvSpPr>
            <a:spLocks noGrp="1"/>
          </p:cNvSpPr>
          <p:nvPr>
            <p:ph idx="1"/>
          </p:nvPr>
        </p:nvSpPr>
        <p:spPr/>
        <p:txBody>
          <a:bodyPr/>
          <a:lstStyle/>
          <a:p>
            <a:r>
              <a:rPr lang="en-US" dirty="0"/>
              <a:t>Take 10 minutes, listen to a few samples of </a:t>
            </a:r>
            <a:r>
              <a:rPr lang="en-US" dirty="0" err="1"/>
              <a:t>postcast</a:t>
            </a:r>
            <a:r>
              <a:rPr lang="en-US" dirty="0"/>
              <a:t>(S) of your choice, then we will look at the same questions again</a:t>
            </a:r>
          </a:p>
          <a:p>
            <a:r>
              <a:rPr lang="en-US" dirty="0"/>
              <a:t>St</a:t>
            </a:r>
            <a:r>
              <a:rPr lang="en-US" u="sng" dirty="0">
                <a:hlinkClick r:id="rId2"/>
              </a:rPr>
              <a:t>uff You Missed in History Class (Links to an external site.)</a:t>
            </a:r>
            <a:endParaRPr lang="en-US" dirty="0"/>
          </a:p>
          <a:p>
            <a:r>
              <a:rPr lang="en-US" u="sng" dirty="0">
                <a:hlinkClick r:id="rId3"/>
              </a:rPr>
              <a:t>NPR Podcasts</a:t>
            </a:r>
            <a:r>
              <a:rPr lang="en-US" u="sng" dirty="0"/>
              <a:t> (a collection of a ton of links)</a:t>
            </a:r>
            <a:endParaRPr lang="en-US" dirty="0"/>
          </a:p>
          <a:p>
            <a:pPr marL="0" indent="0">
              <a:buNone/>
            </a:pPr>
            <a:endParaRPr lang="en-US" dirty="0"/>
          </a:p>
        </p:txBody>
      </p:sp>
    </p:spTree>
    <p:extLst>
      <p:ext uri="{BB962C8B-B14F-4D97-AF65-F5344CB8AC3E}">
        <p14:creationId xmlns:p14="http://schemas.microsoft.com/office/powerpoint/2010/main" val="1161123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F2F01-DF53-4B9B-BEF2-A0D1B94F5DEE}"/>
              </a:ext>
            </a:extLst>
          </p:cNvPr>
          <p:cNvSpPr>
            <a:spLocks noGrp="1"/>
          </p:cNvSpPr>
          <p:nvPr>
            <p:ph type="title"/>
          </p:nvPr>
        </p:nvSpPr>
        <p:spPr/>
        <p:txBody>
          <a:bodyPr/>
          <a:lstStyle/>
          <a:p>
            <a:r>
              <a:rPr lang="en-US" dirty="0"/>
              <a:t>What are podcasts</a:t>
            </a:r>
          </a:p>
        </p:txBody>
      </p:sp>
      <p:sp>
        <p:nvSpPr>
          <p:cNvPr id="3" name="Content Placeholder 2">
            <a:extLst>
              <a:ext uri="{FF2B5EF4-FFF2-40B4-BE49-F238E27FC236}">
                <a16:creationId xmlns:a16="http://schemas.microsoft.com/office/drawing/2014/main" id="{2E0A6B59-11E1-460E-A141-4791D74D5514}"/>
              </a:ext>
            </a:extLst>
          </p:cNvPr>
          <p:cNvSpPr>
            <a:spLocks noGrp="1"/>
          </p:cNvSpPr>
          <p:nvPr>
            <p:ph idx="1"/>
          </p:nvPr>
        </p:nvSpPr>
        <p:spPr/>
        <p:txBody>
          <a:bodyPr/>
          <a:lstStyle/>
          <a:p>
            <a:r>
              <a:rPr lang="en-US" dirty="0"/>
              <a:t>What types of sounds do podcasts include? </a:t>
            </a:r>
          </a:p>
          <a:p>
            <a:r>
              <a:rPr lang="en-US" dirty="0"/>
              <a:t>vary greatly — but most include a host and can include sounds from interviews, audio from events, audio from movies or TV, and sounds from the world around them.  </a:t>
            </a:r>
          </a:p>
          <a:p>
            <a:r>
              <a:rPr lang="en-US" dirty="0"/>
              <a:t>What are some ways that podcasts are structured? </a:t>
            </a:r>
          </a:p>
          <a:p>
            <a:r>
              <a:rPr lang="en-US" dirty="0"/>
              <a:t>there isn’t one right way to tell a story. Some podcasts use narration from a host or a reporter, others feature a conversation between a group, others might be a one-on-one interview between two people. The structure of a podcast fits its content. </a:t>
            </a:r>
          </a:p>
          <a:p>
            <a:endParaRPr lang="en-US" dirty="0"/>
          </a:p>
        </p:txBody>
      </p:sp>
    </p:spTree>
    <p:extLst>
      <p:ext uri="{BB962C8B-B14F-4D97-AF65-F5344CB8AC3E}">
        <p14:creationId xmlns:p14="http://schemas.microsoft.com/office/powerpoint/2010/main" val="4067680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302C5-4CA8-45F7-BF67-18F39A609323}"/>
              </a:ext>
            </a:extLst>
          </p:cNvPr>
          <p:cNvSpPr>
            <a:spLocks noGrp="1"/>
          </p:cNvSpPr>
          <p:nvPr>
            <p:ph type="title"/>
          </p:nvPr>
        </p:nvSpPr>
        <p:spPr/>
        <p:txBody>
          <a:bodyPr/>
          <a:lstStyle/>
          <a:p>
            <a:r>
              <a:rPr lang="en-US" dirty="0"/>
              <a:t>How do I do my podcast?</a:t>
            </a:r>
          </a:p>
        </p:txBody>
      </p:sp>
      <p:sp>
        <p:nvSpPr>
          <p:cNvPr id="3" name="Content Placeholder 2">
            <a:extLst>
              <a:ext uri="{FF2B5EF4-FFF2-40B4-BE49-F238E27FC236}">
                <a16:creationId xmlns:a16="http://schemas.microsoft.com/office/drawing/2014/main" id="{F518E95B-A157-4A53-A1DE-283B9251DDF2}"/>
              </a:ext>
            </a:extLst>
          </p:cNvPr>
          <p:cNvSpPr>
            <a:spLocks noGrp="1"/>
          </p:cNvSpPr>
          <p:nvPr>
            <p:ph idx="1"/>
          </p:nvPr>
        </p:nvSpPr>
        <p:spPr/>
        <p:txBody>
          <a:bodyPr/>
          <a:lstStyle/>
          <a:p>
            <a:r>
              <a:rPr lang="en-US" dirty="0"/>
              <a:t>What is my story’s driving question?</a:t>
            </a:r>
          </a:p>
          <a:p>
            <a:r>
              <a:rPr lang="en-US" dirty="0"/>
              <a:t>How will I ensure my story is fair to the people and ideas it represents? </a:t>
            </a:r>
          </a:p>
          <a:p>
            <a:r>
              <a:rPr lang="en-US" dirty="0"/>
              <a:t>How will I engage my audience — and hold them? </a:t>
            </a:r>
          </a:p>
          <a:p>
            <a:r>
              <a:rPr lang="en-US" dirty="0"/>
              <a:t>What are my ideal ingredients? </a:t>
            </a:r>
          </a:p>
          <a:p>
            <a:r>
              <a:rPr lang="en-US" dirty="0"/>
              <a:t>What will the audience remember when it’s over? </a:t>
            </a:r>
          </a:p>
        </p:txBody>
      </p:sp>
    </p:spTree>
    <p:extLst>
      <p:ext uri="{BB962C8B-B14F-4D97-AF65-F5344CB8AC3E}">
        <p14:creationId xmlns:p14="http://schemas.microsoft.com/office/powerpoint/2010/main" val="3089288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9E571-74AF-4B8B-8A66-CEA137E98C97}"/>
              </a:ext>
            </a:extLst>
          </p:cNvPr>
          <p:cNvSpPr>
            <a:spLocks noGrp="1"/>
          </p:cNvSpPr>
          <p:nvPr>
            <p:ph type="title"/>
          </p:nvPr>
        </p:nvSpPr>
        <p:spPr/>
        <p:txBody>
          <a:bodyPr/>
          <a:lstStyle/>
          <a:p>
            <a:r>
              <a:rPr lang="en-US" dirty="0"/>
              <a:t>Possible ‘Ingredients’</a:t>
            </a:r>
          </a:p>
        </p:txBody>
      </p:sp>
      <p:sp>
        <p:nvSpPr>
          <p:cNvPr id="3" name="Content Placeholder 2">
            <a:extLst>
              <a:ext uri="{FF2B5EF4-FFF2-40B4-BE49-F238E27FC236}">
                <a16:creationId xmlns:a16="http://schemas.microsoft.com/office/drawing/2014/main" id="{03B6FE65-37E7-4841-A023-A1F997D03CF2}"/>
              </a:ext>
            </a:extLst>
          </p:cNvPr>
          <p:cNvSpPr>
            <a:spLocks noGrp="1"/>
          </p:cNvSpPr>
          <p:nvPr>
            <p:ph idx="1"/>
          </p:nvPr>
        </p:nvSpPr>
        <p:spPr>
          <a:xfrm>
            <a:off x="781877" y="2451652"/>
            <a:ext cx="10707757" cy="4015409"/>
          </a:xfrm>
        </p:spPr>
        <p:txBody>
          <a:bodyPr>
            <a:normAutofit fontScale="62500" lnSpcReduction="20000"/>
          </a:bodyPr>
          <a:lstStyle/>
          <a:p>
            <a:pPr marL="0" indent="0" fontAlgn="ctr">
              <a:buNone/>
            </a:pPr>
            <a:r>
              <a:rPr lang="en-US" b="1" dirty="0"/>
              <a:t>Do this once you have completed research and written all or most of your story. This is like the transitions and font color of other projects, worry about add-ons, when you have something to add to.</a:t>
            </a:r>
          </a:p>
          <a:p>
            <a:pPr fontAlgn="ctr"/>
            <a:r>
              <a:rPr lang="en-US" b="1" dirty="0"/>
              <a:t>WHAT SOUNDS TO GATHER</a:t>
            </a:r>
          </a:p>
          <a:p>
            <a:pPr fontAlgn="ctr"/>
            <a:r>
              <a:rPr lang="en-US" b="1" dirty="0"/>
              <a:t>When you head into the field to record, what exactly are you listening for? From interviews to interactions, here’s a brief rundown of some of the types of sound you’ll want to gather.</a:t>
            </a:r>
          </a:p>
          <a:p>
            <a:pPr fontAlgn="ctr"/>
            <a:r>
              <a:rPr lang="en-US" b="1" u="sng" dirty="0"/>
              <a:t>Scene</a:t>
            </a:r>
            <a:r>
              <a:rPr lang="en-US" b="1" dirty="0"/>
              <a:t> – In audio, a scene takes you to a place where some sort of action is happening that relates back to the narrative. A scene is comprised of elements such as </a:t>
            </a:r>
            <a:r>
              <a:rPr lang="en-US" b="1" i="1" dirty="0"/>
              <a:t>characteristic sounds</a:t>
            </a:r>
            <a:r>
              <a:rPr lang="en-US" b="1" dirty="0"/>
              <a:t>, </a:t>
            </a:r>
            <a:r>
              <a:rPr lang="en-US" b="1" i="1" dirty="0"/>
              <a:t>room tone</a:t>
            </a:r>
            <a:r>
              <a:rPr lang="en-US" b="1" dirty="0"/>
              <a:t>, </a:t>
            </a:r>
            <a:r>
              <a:rPr lang="en-US" b="1" i="1" dirty="0"/>
              <a:t>interaction</a:t>
            </a:r>
            <a:r>
              <a:rPr lang="en-US" b="1" dirty="0"/>
              <a:t>, and </a:t>
            </a:r>
            <a:r>
              <a:rPr lang="en-US" b="1" i="1" dirty="0"/>
              <a:t>emotion</a:t>
            </a:r>
            <a:r>
              <a:rPr lang="en-US" b="1" dirty="0"/>
              <a:t>. The goal is an audio soundscape that allows your mind to recreate whatever is going on.</a:t>
            </a:r>
          </a:p>
          <a:p>
            <a:pPr fontAlgn="ctr"/>
            <a:r>
              <a:rPr lang="en-US" b="1" u="sng" dirty="0"/>
              <a:t>Characteristic Sounds</a:t>
            </a:r>
            <a:r>
              <a:rPr lang="en-US" b="1" dirty="0"/>
              <a:t> – These are sounds that help transport the listener to a particular place. Examples include the buzz of a drill at a dentist’s office, a moo at a cattle ranch, the late bell at a school, the gavel noise of a court room. If possible in a scene, any action that creates sound should be recorded closely to bring the listener into the moment.</a:t>
            </a:r>
          </a:p>
          <a:p>
            <a:pPr fontAlgn="ctr"/>
            <a:r>
              <a:rPr lang="en-US" b="1" u="sng" dirty="0"/>
              <a:t>Room tone (ambient noise</a:t>
            </a:r>
            <a:r>
              <a:rPr lang="en-US" b="1" dirty="0"/>
              <a:t>) – Even if you think you are recording in a silent space, every room has its own brand of quiet. At the beginning or end of each scene/interview, record between 30 seconds and 1 minute of room tone during which you and your source do not talk.</a:t>
            </a:r>
          </a:p>
          <a:p>
            <a:pPr fontAlgn="ctr"/>
            <a:r>
              <a:rPr lang="en-US" b="1" u="sng" dirty="0"/>
              <a:t>Stand-up</a:t>
            </a:r>
            <a:r>
              <a:rPr lang="en-US" b="1" dirty="0"/>
              <a:t> – A stand-up is when a reporter does a brief, live description of what is going on and/or what they are doing in the field. Stand-ups often address the 5 W’s or reporting — who, what, where, when and why. They may also include narrative elements, such as how the reporter is feeling or thinking.</a:t>
            </a:r>
          </a:p>
          <a:p>
            <a:pPr fontAlgn="ctr"/>
            <a:r>
              <a:rPr lang="en-US" b="1" u="sng" dirty="0"/>
              <a:t>Interview</a:t>
            </a:r>
            <a:r>
              <a:rPr lang="en-US" b="1" dirty="0"/>
              <a:t>  – This is when a reporter/interviewer asks a source a series of questions. When recording an interview, you want to try to gather the “cleanest” sound possible, meaning minimal background noises. Seek out a quiet space, even if it means asking someone to turn off music or devices.</a:t>
            </a:r>
          </a:p>
          <a:p>
            <a:pPr fontAlgn="ctr"/>
            <a:r>
              <a:rPr lang="en-US" b="1" u="sng" dirty="0"/>
              <a:t>Levels</a:t>
            </a:r>
            <a:r>
              <a:rPr lang="en-US" b="1" dirty="0"/>
              <a:t> – Levels represent the sensitivity of your recording device — in other words, it sets the amplitude of the sound you gather. When setting your levels (which you should do before each interview or scene), you want to make sure the amplitude of your sound stays in the mid-range for your device. If your levels are too low, you will not capture the sound you may need. If your levels are too high (“peaking”) the sound will be distorted</a:t>
            </a:r>
          </a:p>
          <a:p>
            <a:endParaRPr lang="en-US" dirty="0"/>
          </a:p>
        </p:txBody>
      </p:sp>
    </p:spTree>
    <p:extLst>
      <p:ext uri="{BB962C8B-B14F-4D97-AF65-F5344CB8AC3E}">
        <p14:creationId xmlns:p14="http://schemas.microsoft.com/office/powerpoint/2010/main" val="2302462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BF84E-971B-481C-AD3C-12A61AC94F81}"/>
              </a:ext>
            </a:extLst>
          </p:cNvPr>
          <p:cNvSpPr>
            <a:spLocks noGrp="1"/>
          </p:cNvSpPr>
          <p:nvPr>
            <p:ph type="title"/>
          </p:nvPr>
        </p:nvSpPr>
        <p:spPr/>
        <p:txBody>
          <a:bodyPr/>
          <a:lstStyle/>
          <a:p>
            <a:r>
              <a:rPr lang="en-US" dirty="0"/>
              <a:t>Where I start?</a:t>
            </a:r>
          </a:p>
        </p:txBody>
      </p:sp>
      <p:sp>
        <p:nvSpPr>
          <p:cNvPr id="3" name="Content Placeholder 2">
            <a:extLst>
              <a:ext uri="{FF2B5EF4-FFF2-40B4-BE49-F238E27FC236}">
                <a16:creationId xmlns:a16="http://schemas.microsoft.com/office/drawing/2014/main" id="{6A0BCBC9-993B-4950-84A6-1DAA0783C3B8}"/>
              </a:ext>
            </a:extLst>
          </p:cNvPr>
          <p:cNvSpPr>
            <a:spLocks noGrp="1"/>
          </p:cNvSpPr>
          <p:nvPr>
            <p:ph idx="1"/>
          </p:nvPr>
        </p:nvSpPr>
        <p:spPr>
          <a:xfrm>
            <a:off x="1775791" y="2638044"/>
            <a:ext cx="8772939" cy="3722999"/>
          </a:xfrm>
        </p:spPr>
        <p:txBody>
          <a:bodyPr>
            <a:normAutofit/>
          </a:bodyPr>
          <a:lstStyle/>
          <a:p>
            <a:r>
              <a:rPr lang="en-US" dirty="0"/>
              <a:t>Research!</a:t>
            </a:r>
          </a:p>
          <a:p>
            <a:pPr lvl="1"/>
            <a:r>
              <a:rPr lang="en-US" dirty="0">
                <a:hlinkClick r:id="rId3"/>
              </a:rPr>
              <a:t>Florida Memory</a:t>
            </a:r>
            <a:endParaRPr lang="en-US" dirty="0"/>
          </a:p>
          <a:p>
            <a:r>
              <a:rPr lang="en-US" dirty="0"/>
              <a:t>Figure out a driving question </a:t>
            </a:r>
          </a:p>
          <a:p>
            <a:pPr lvl="1"/>
            <a:r>
              <a:rPr lang="en-US" dirty="0"/>
              <a:t>A good one lingers, possibly ties it to today, or peaks the interest of middle schoolers</a:t>
            </a:r>
          </a:p>
          <a:p>
            <a:r>
              <a:rPr lang="en-US" dirty="0"/>
              <a:t>Write your story</a:t>
            </a:r>
          </a:p>
          <a:p>
            <a:pPr lvl="1"/>
            <a:r>
              <a:rPr lang="en-US" dirty="0"/>
              <a:t>What to include-</a:t>
            </a:r>
          </a:p>
          <a:p>
            <a:pPr lvl="2"/>
            <a:r>
              <a:rPr lang="en-US" dirty="0"/>
              <a:t>beginning (wide topic, intro question)</a:t>
            </a:r>
          </a:p>
          <a:p>
            <a:pPr lvl="2"/>
            <a:r>
              <a:rPr lang="en-US" dirty="0"/>
              <a:t>middle (content, details) </a:t>
            </a:r>
          </a:p>
          <a:p>
            <a:pPr lvl="2"/>
            <a:r>
              <a:rPr lang="en-US" dirty="0"/>
              <a:t>end (answer question, review, leave the listener with something to think about)</a:t>
            </a:r>
          </a:p>
        </p:txBody>
      </p:sp>
      <p:pic>
        <p:nvPicPr>
          <p:cNvPr id="1026" name="Picture 2" descr="Florida Memory">
            <a:extLst>
              <a:ext uri="{FF2B5EF4-FFF2-40B4-BE49-F238E27FC236}">
                <a16:creationId xmlns:a16="http://schemas.microsoft.com/office/drawing/2014/main" id="{9EEC0D78-0BCC-427B-99C2-CC74D13D810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52329" y="2466975"/>
            <a:ext cx="4752975" cy="962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0362321"/>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635D4D"/>
      </a:dk2>
      <a:lt2>
        <a:srgbClr val="D8D6BA"/>
      </a:lt2>
      <a:accent1>
        <a:srgbClr val="9CBEBD"/>
      </a:accent1>
      <a:accent2>
        <a:srgbClr val="D2CB6C"/>
      </a:accent2>
      <a:accent3>
        <a:srgbClr val="9D9A93"/>
      </a:accent3>
      <a:accent4>
        <a:srgbClr val="C89F5D"/>
      </a:accent4>
      <a:accent5>
        <a:srgbClr val="A9A57C"/>
      </a:accent5>
      <a:accent6>
        <a:srgbClr val="95A39D"/>
      </a:accent6>
      <a:hlink>
        <a:srgbClr val="D25814"/>
      </a:hlink>
      <a:folHlink>
        <a:srgbClr val="849A0A"/>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0BDC4BB7-8AF9-46FD-8C32-AB93AC9C41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ppVersion xmlns="a7920f95-a6cc-4f13-aa9c-77ec26615d53" xsi:nil="true"/>
    <LMS_Mappings xmlns="a7920f95-a6cc-4f13-aa9c-77ec26615d53" xsi:nil="true"/>
    <Has_Teacher_Only_SectionGroup xmlns="a7920f95-a6cc-4f13-aa9c-77ec26615d53" xsi:nil="true"/>
    <Teachers xmlns="a7920f95-a6cc-4f13-aa9c-77ec26615d53">
      <UserInfo>
        <DisplayName/>
        <AccountId xsi:nil="true"/>
        <AccountType/>
      </UserInfo>
    </Teachers>
    <Self_Registration_Enabled xmlns="a7920f95-a6cc-4f13-aa9c-77ec26615d53" xsi:nil="true"/>
    <Is_Collaboration_Space_Locked xmlns="a7920f95-a6cc-4f13-aa9c-77ec26615d53" xsi:nil="true"/>
    <TeamsChannelId xmlns="a7920f95-a6cc-4f13-aa9c-77ec26615d53" xsi:nil="true"/>
    <Invited_Teachers xmlns="a7920f95-a6cc-4f13-aa9c-77ec26615d53" xsi:nil="true"/>
    <Invited_Students xmlns="a7920f95-a6cc-4f13-aa9c-77ec26615d53" xsi:nil="true"/>
    <IsNotebookLocked xmlns="a7920f95-a6cc-4f13-aa9c-77ec26615d53" xsi:nil="true"/>
    <CultureName xmlns="a7920f95-a6cc-4f13-aa9c-77ec26615d53" xsi:nil="true"/>
    <Templates xmlns="a7920f95-a6cc-4f13-aa9c-77ec26615d53" xsi:nil="true"/>
    <DefaultSectionNames xmlns="a7920f95-a6cc-4f13-aa9c-77ec26615d53" xsi:nil="true"/>
    <FolderType xmlns="a7920f95-a6cc-4f13-aa9c-77ec26615d53" xsi:nil="true"/>
    <Owner xmlns="a7920f95-a6cc-4f13-aa9c-77ec26615d53">
      <UserInfo>
        <DisplayName/>
        <AccountId xsi:nil="true"/>
        <AccountType/>
      </UserInfo>
    </Owner>
    <Students xmlns="a7920f95-a6cc-4f13-aa9c-77ec26615d53">
      <UserInfo>
        <DisplayName/>
        <AccountId xsi:nil="true"/>
        <AccountType/>
      </UserInfo>
    </Students>
    <NotebookType xmlns="a7920f95-a6cc-4f13-aa9c-77ec26615d53" xsi:nil="true"/>
    <Student_Groups xmlns="a7920f95-a6cc-4f13-aa9c-77ec26615d53">
      <UserInfo>
        <DisplayName/>
        <AccountId xsi:nil="true"/>
        <AccountType/>
      </UserInfo>
    </Student_Groups>
    <Distribution_Groups xmlns="a7920f95-a6cc-4f13-aa9c-77ec26615d53" xsi:nil="true"/>
    <Math_Settings xmlns="a7920f95-a6cc-4f13-aa9c-77ec26615d5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0F8B9B8491BF849954FDF797BC9D5E6" ma:contentTypeVersion="33" ma:contentTypeDescription="Create a new document." ma:contentTypeScope="" ma:versionID="6da14ee0156e2eaf14e981af601c146c">
  <xsd:schema xmlns:xsd="http://www.w3.org/2001/XMLSchema" xmlns:xs="http://www.w3.org/2001/XMLSchema" xmlns:p="http://schemas.microsoft.com/office/2006/metadata/properties" xmlns:ns3="a7920f95-a6cc-4f13-aa9c-77ec26615d53" xmlns:ns4="3d5fec15-daf7-4988-9a30-8d930c9f594a" targetNamespace="http://schemas.microsoft.com/office/2006/metadata/properties" ma:root="true" ma:fieldsID="d016be6a4e5ea387a59f0cff17c0f1ef" ns3:_="" ns4:_="">
    <xsd:import namespace="a7920f95-a6cc-4f13-aa9c-77ec26615d53"/>
    <xsd:import namespace="3d5fec15-daf7-4988-9a30-8d930c9f594a"/>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EventHashCode" minOccurs="0"/>
                <xsd:element ref="ns3:MediaServiceGenerationTime" minOccurs="0"/>
                <xsd:element ref="ns4:SharedWithUsers" minOccurs="0"/>
                <xsd:element ref="ns4:SharedWithDetails" minOccurs="0"/>
                <xsd:element ref="ns4:SharingHintHash" minOccurs="0"/>
                <xsd:element ref="ns3:MediaServiceAutoKeyPoints" minOccurs="0"/>
                <xsd:element ref="ns3:MediaServiceKeyPoints" minOccurs="0"/>
                <xsd:element ref="ns3:NotebookType" minOccurs="0"/>
                <xsd:element ref="ns3:FolderType" minOccurs="0"/>
                <xsd:element ref="ns3:CultureName" minOccurs="0"/>
                <xsd:element ref="ns3:AppVersion" minOccurs="0"/>
                <xsd:element ref="ns3:TeamsChannelId" minOccurs="0"/>
                <xsd:element ref="ns3:Owner" minOccurs="0"/>
                <xsd:element ref="ns3:Math_Settings" minOccurs="0"/>
                <xsd:element ref="ns3:DefaultSectionNames" minOccurs="0"/>
                <xsd:element ref="ns3:Templates" minOccurs="0"/>
                <xsd:element ref="ns3:Teachers" minOccurs="0"/>
                <xsd:element ref="ns3:Students" minOccurs="0"/>
                <xsd:element ref="ns3:Student_Groups" minOccurs="0"/>
                <xsd:element ref="ns3:Distribution_Groups" minOccurs="0"/>
                <xsd:element ref="ns3:LMS_Mappings" minOccurs="0"/>
                <xsd:element ref="ns3:Invited_Teachers" minOccurs="0"/>
                <xsd:element ref="ns3:Invited_Students" minOccurs="0"/>
                <xsd:element ref="ns3:Self_Registration_Enabled" minOccurs="0"/>
                <xsd:element ref="ns3:Has_Teacher_Only_SectionGroup" minOccurs="0"/>
                <xsd:element ref="ns3:Is_Collaboration_Space_Locked" minOccurs="0"/>
                <xsd:element ref="ns3:IsNotebookLock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920f95-a6cc-4f13-aa9c-77ec26615d53"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NotebookType" ma:index="21" nillable="true" ma:displayName="Notebook Type" ma:internalName="NotebookType">
      <xsd:simpleType>
        <xsd:restriction base="dms:Text"/>
      </xsd:simpleType>
    </xsd:element>
    <xsd:element name="FolderType" ma:index="22" nillable="true" ma:displayName="Folder Type" ma:internalName="FolderType">
      <xsd:simpleType>
        <xsd:restriction base="dms:Text"/>
      </xsd:simpleType>
    </xsd:element>
    <xsd:element name="CultureName" ma:index="23" nillable="true" ma:displayName="Culture Name" ma:internalName="CultureName">
      <xsd:simpleType>
        <xsd:restriction base="dms:Text"/>
      </xsd:simpleType>
    </xsd:element>
    <xsd:element name="AppVersion" ma:index="24" nillable="true" ma:displayName="App Version" ma:internalName="AppVersion">
      <xsd:simpleType>
        <xsd:restriction base="dms:Text"/>
      </xsd:simpleType>
    </xsd:element>
    <xsd:element name="TeamsChannelId" ma:index="25" nillable="true" ma:displayName="Teams Channel Id" ma:internalName="TeamsChannelId">
      <xsd:simpleType>
        <xsd:restriction base="dms:Text"/>
      </xsd:simpleType>
    </xsd:element>
    <xsd:element name="Owner" ma:index="26"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7" nillable="true" ma:displayName="Math Settings" ma:internalName="Math_Settings">
      <xsd:simpleType>
        <xsd:restriction base="dms:Text"/>
      </xsd:simpleType>
    </xsd:element>
    <xsd:element name="DefaultSectionNames" ma:index="28" nillable="true" ma:displayName="Default Section Names" ma:internalName="DefaultSectionNames">
      <xsd:simpleType>
        <xsd:restriction base="dms:Note">
          <xsd:maxLength value="255"/>
        </xsd:restriction>
      </xsd:simpleType>
    </xsd:element>
    <xsd:element name="Templates" ma:index="29" nillable="true" ma:displayName="Templates" ma:internalName="Templates">
      <xsd:simpleType>
        <xsd:restriction base="dms:Note">
          <xsd:maxLength value="255"/>
        </xsd:restriction>
      </xsd:simpleType>
    </xsd:element>
    <xsd:element name="Teachers" ma:index="30"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31"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32"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33" nillable="true" ma:displayName="Distribution Groups" ma:internalName="Distribution_Groups">
      <xsd:simpleType>
        <xsd:restriction base="dms:Note">
          <xsd:maxLength value="255"/>
        </xsd:restriction>
      </xsd:simpleType>
    </xsd:element>
    <xsd:element name="LMS_Mappings" ma:index="34" nillable="true" ma:displayName="LMS Mappings" ma:internalName="LMS_Mappings">
      <xsd:simpleType>
        <xsd:restriction base="dms:Note">
          <xsd:maxLength value="255"/>
        </xsd:restriction>
      </xsd:simpleType>
    </xsd:element>
    <xsd:element name="Invited_Teachers" ma:index="35" nillable="true" ma:displayName="Invited Teachers" ma:internalName="Invited_Teachers">
      <xsd:simpleType>
        <xsd:restriction base="dms:Note">
          <xsd:maxLength value="255"/>
        </xsd:restriction>
      </xsd:simpleType>
    </xsd:element>
    <xsd:element name="Invited_Students" ma:index="36" nillable="true" ma:displayName="Invited Students" ma:internalName="Invited_Students">
      <xsd:simpleType>
        <xsd:restriction base="dms:Note">
          <xsd:maxLength value="255"/>
        </xsd:restriction>
      </xsd:simpleType>
    </xsd:element>
    <xsd:element name="Self_Registration_Enabled" ma:index="37" nillable="true" ma:displayName="Self Registration Enabled" ma:internalName="Self_Registration_Enabled">
      <xsd:simpleType>
        <xsd:restriction base="dms:Boolean"/>
      </xsd:simpleType>
    </xsd:element>
    <xsd:element name="Has_Teacher_Only_SectionGroup" ma:index="38" nillable="true" ma:displayName="Has Teacher Only SectionGroup" ma:internalName="Has_Teacher_Only_SectionGroup">
      <xsd:simpleType>
        <xsd:restriction base="dms:Boolean"/>
      </xsd:simpleType>
    </xsd:element>
    <xsd:element name="Is_Collaboration_Space_Locked" ma:index="39" nillable="true" ma:displayName="Is Collaboration Space Locked" ma:internalName="Is_Collaboration_Space_Locked">
      <xsd:simpleType>
        <xsd:restriction base="dms:Boolean"/>
      </xsd:simpleType>
    </xsd:element>
    <xsd:element name="IsNotebookLocked" ma:index="40" nillable="true" ma:displayName="Is Notebook Locked" ma:internalName="IsNotebookLocked">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3d5fec15-daf7-4988-9a30-8d930c9f594a"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E892723-F61C-44B2-971D-B3EFED7B8126}">
  <ds:schemaRefs>
    <ds:schemaRef ds:uri="http://purl.org/dc/elements/1.1/"/>
    <ds:schemaRef ds:uri="http://purl.org/dc/dcmitype/"/>
    <ds:schemaRef ds:uri="3d5fec15-daf7-4988-9a30-8d930c9f594a"/>
    <ds:schemaRef ds:uri="a7920f95-a6cc-4f13-aa9c-77ec26615d53"/>
    <ds:schemaRef ds:uri="http://schemas.openxmlformats.org/package/2006/metadata/core-properties"/>
    <ds:schemaRef ds:uri="http://schemas.microsoft.com/office/2006/documentManagement/types"/>
    <ds:schemaRef ds:uri="http://schemas.microsoft.com/office/2006/metadata/properties"/>
    <ds:schemaRef ds:uri="http://schemas.microsoft.com/office/infopath/2007/PartnerControls"/>
    <ds:schemaRef ds:uri="http://www.w3.org/XML/1998/namespace"/>
    <ds:schemaRef ds:uri="http://purl.org/dc/terms/"/>
  </ds:schemaRefs>
</ds:datastoreItem>
</file>

<file path=customXml/itemProps2.xml><?xml version="1.0" encoding="utf-8"?>
<ds:datastoreItem xmlns:ds="http://schemas.openxmlformats.org/officeDocument/2006/customXml" ds:itemID="{C682BA0B-5024-48D4-BA67-21C477DE1457}">
  <ds:schemaRefs>
    <ds:schemaRef ds:uri="http://schemas.microsoft.com/sharepoint/v3/contenttype/forms"/>
  </ds:schemaRefs>
</ds:datastoreItem>
</file>

<file path=customXml/itemProps3.xml><?xml version="1.0" encoding="utf-8"?>
<ds:datastoreItem xmlns:ds="http://schemas.openxmlformats.org/officeDocument/2006/customXml" ds:itemID="{CF8408AD-B310-4583-B87F-7CF574CD49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7920f95-a6cc-4f13-aa9c-77ec26615d53"/>
    <ds:schemaRef ds:uri="3d5fec15-daf7-4988-9a30-8d930c9f59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TM10001115[[fn=Parcel]]</Template>
  <TotalTime>38</TotalTime>
  <Words>915</Words>
  <Application>Microsoft Office PowerPoint</Application>
  <PresentationFormat>Widescreen</PresentationFormat>
  <Paragraphs>48</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Gill Sans MT</vt:lpstr>
      <vt:lpstr>Parcel</vt:lpstr>
      <vt:lpstr>Black History Month Podcast</vt:lpstr>
      <vt:lpstr>Podcast Discussion</vt:lpstr>
      <vt:lpstr>Sample podcasts</vt:lpstr>
      <vt:lpstr>What are podcasts</vt:lpstr>
      <vt:lpstr>How do I do my podcast?</vt:lpstr>
      <vt:lpstr>Possible ‘Ingredients’</vt:lpstr>
      <vt:lpstr>Where I start?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Black History Month Podcast</dc:title>
  <dc:creator>Thompson, Stacy</dc:creator>
  <cp:lastModifiedBy>Thompson, Stacy</cp:lastModifiedBy>
  <cp:revision>4</cp:revision>
  <dcterms:created xsi:type="dcterms:W3CDTF">2020-12-11T17:30:21Z</dcterms:created>
  <dcterms:modified xsi:type="dcterms:W3CDTF">2022-01-11T14:30:38Z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0x01010050F8B9B8491BF849954FDF797BC9D5E6</vt:lpwstr>
  </property>
</Properties>
</file>